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3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165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B8E925-9767-478F-8173-9CB1DB607C8F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ru-RU"/>
        </a:p>
      </dgm:t>
    </dgm:pt>
    <dgm:pt modelId="{76E1BE30-7CF8-444B-B2EC-AEE53DBEAD23}">
      <dgm:prSet custT="1"/>
      <dgm:spPr/>
      <dgm:t>
        <a:bodyPr/>
        <a:lstStyle/>
        <a:p>
          <a:pPr algn="ctr" rtl="0"/>
          <a:r>
            <a:rPr lang="ru-RU" sz="2400" b="1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Литикалық</a:t>
          </a:r>
          <a:r>
            <a: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фагтың</a:t>
          </a:r>
          <a:r>
            <a: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инфекциялық</a:t>
          </a:r>
          <a:r>
            <a: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циклін</a:t>
          </a:r>
          <a:r>
            <a: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ерте</a:t>
          </a:r>
          <a:r>
            <a: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кезеңге</a:t>
          </a:r>
          <a:r>
            <a: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кеш</a:t>
          </a:r>
          <a:r>
            <a: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кезеңге</a:t>
          </a:r>
          <a:r>
            <a: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бөлуге</a:t>
          </a:r>
          <a:r>
            <a: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болады</a:t>
          </a:r>
          <a:r>
            <a: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E500CA34-E8AB-472C-B3C7-AC5396C6B237}" type="parTrans" cxnId="{2719F9E9-BBCB-4139-8A13-6C4AFBB740FD}">
      <dgm:prSet/>
      <dgm:spPr/>
      <dgm:t>
        <a:bodyPr/>
        <a:lstStyle/>
        <a:p>
          <a:endParaRPr lang="ru-RU"/>
        </a:p>
      </dgm:t>
    </dgm:pt>
    <dgm:pt modelId="{C288F6EB-720B-45B3-9C69-DBBF11FA7DFD}" type="sibTrans" cxnId="{2719F9E9-BBCB-4139-8A13-6C4AFBB740FD}">
      <dgm:prSet/>
      <dgm:spPr/>
      <dgm:t>
        <a:bodyPr/>
        <a:lstStyle/>
        <a:p>
          <a:endParaRPr lang="ru-RU"/>
        </a:p>
      </dgm:t>
    </dgm:pt>
    <dgm:pt modelId="{E6928886-C5FF-4AFC-8FCA-4A7BC5245780}">
      <dgm:prSet/>
      <dgm:spPr/>
      <dgm:t>
        <a:bodyPr/>
        <a:lstStyle/>
        <a:p>
          <a:pPr algn="ctr" rtl="0"/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Ерте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кезеңде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вирустық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геномның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репликациясына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қатысатын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ферменттердің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белсенді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синтезі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жүреді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ферменттерге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нуклеотид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полимеразалары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, рекомбинация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ферменттері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кейбір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жағдайларда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фаг ДНҚ-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ны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өзгертетін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ферменттер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жатады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. РНҚ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немесе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фаг ДНҚ-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ның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белсенді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репликациясы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нәтижесінде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инфекцияланған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бактериалды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жасушаның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цитоплазмасында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фаг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геномының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көптеген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көшірмелері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жиналады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олар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бір-бірімен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рекомбинацияға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түседі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D84E6144-7C44-4709-9211-7421FCFC8B94}" type="parTrans" cxnId="{E53B0C90-7FE1-4FAF-B157-AF292E1D21A0}">
      <dgm:prSet/>
      <dgm:spPr/>
      <dgm:t>
        <a:bodyPr/>
        <a:lstStyle/>
        <a:p>
          <a:endParaRPr lang="ru-RU"/>
        </a:p>
      </dgm:t>
    </dgm:pt>
    <dgm:pt modelId="{B8D40C68-B80E-4B4D-8D6C-3AB69363D11F}" type="sibTrans" cxnId="{E53B0C90-7FE1-4FAF-B157-AF292E1D21A0}">
      <dgm:prSet/>
      <dgm:spPr/>
      <dgm:t>
        <a:bodyPr/>
        <a:lstStyle/>
        <a:p>
          <a:endParaRPr lang="ru-RU"/>
        </a:p>
      </dgm:t>
    </dgm:pt>
    <dgm:pt modelId="{D1B36B79-9ADC-416F-ACE1-E8E8F23188DF}">
      <dgm:prSet/>
      <dgm:spPr/>
      <dgm:t>
        <a:bodyPr/>
        <a:lstStyle/>
        <a:p>
          <a:pPr algn="ctr" rtl="0"/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Кеш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фазада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ақуыздар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синтезделеді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олар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болашақта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фаг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бөлшектерінің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құрамына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енеді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Күрделі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реттелген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капсидтерді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жинау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үшін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фаг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геномымен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кодталған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бірақ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вирион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құрамына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кірмейтін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көмекші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ақуыздар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қажет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Бұдан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әрі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жинақтау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жүреді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бастардың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қалдықтар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болашақ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вирустар-олар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репликация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фагового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геномның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жетеді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шарықтау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шегіне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өз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жылдамдығы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Ақыр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соңында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геномның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көшірмелері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бос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бастарға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енеді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, ал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құйрықтар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да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қосылады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Негізгі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Бактерия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лизиске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ұшырайды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фаг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бөлшектері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шығады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1A105B0-8ABD-4D86-BE87-EFF4F1299FDE}" type="parTrans" cxnId="{DBA2230C-3A40-42C0-B80D-DC8CF1D73C0A}">
      <dgm:prSet/>
      <dgm:spPr/>
      <dgm:t>
        <a:bodyPr/>
        <a:lstStyle/>
        <a:p>
          <a:endParaRPr lang="ru-RU"/>
        </a:p>
      </dgm:t>
    </dgm:pt>
    <dgm:pt modelId="{5BFB4772-8D6B-4FB9-897D-EDD85F8223DE}" type="sibTrans" cxnId="{DBA2230C-3A40-42C0-B80D-DC8CF1D73C0A}">
      <dgm:prSet/>
      <dgm:spPr/>
      <dgm:t>
        <a:bodyPr/>
        <a:lstStyle/>
        <a:p>
          <a:endParaRPr lang="ru-RU"/>
        </a:p>
      </dgm:t>
    </dgm:pt>
    <dgm:pt modelId="{5588973C-B710-4DD0-959F-6950C1E46859}" type="pres">
      <dgm:prSet presAssocID="{EAB8E925-9767-478F-8173-9CB1DB607C8F}" presName="linear" presStyleCnt="0">
        <dgm:presLayoutVars>
          <dgm:animLvl val="lvl"/>
          <dgm:resizeHandles val="exact"/>
        </dgm:presLayoutVars>
      </dgm:prSet>
      <dgm:spPr/>
    </dgm:pt>
    <dgm:pt modelId="{18F2EBA7-985D-4112-9C24-10BEE3B3034E}" type="pres">
      <dgm:prSet presAssocID="{76E1BE30-7CF8-444B-B2EC-AEE53DBEAD23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D8A3FBDC-B67E-4581-919E-4E95D9145503}" type="pres">
      <dgm:prSet presAssocID="{C288F6EB-720B-45B3-9C69-DBBF11FA7DFD}" presName="spacer" presStyleCnt="0"/>
      <dgm:spPr/>
    </dgm:pt>
    <dgm:pt modelId="{04777280-86B5-470B-989E-2D6B35DAF05A}" type="pres">
      <dgm:prSet presAssocID="{E6928886-C5FF-4AFC-8FCA-4A7BC5245780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E6BBFB97-FB60-4575-A309-6438D832D662}" type="pres">
      <dgm:prSet presAssocID="{B8D40C68-B80E-4B4D-8D6C-3AB69363D11F}" presName="spacer" presStyleCnt="0"/>
      <dgm:spPr/>
    </dgm:pt>
    <dgm:pt modelId="{417174C1-3C27-4829-BE61-67B6C46DA14F}" type="pres">
      <dgm:prSet presAssocID="{D1B36B79-9ADC-416F-ACE1-E8E8F23188DF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DBA2230C-3A40-42C0-B80D-DC8CF1D73C0A}" srcId="{EAB8E925-9767-478F-8173-9CB1DB607C8F}" destId="{D1B36B79-9ADC-416F-ACE1-E8E8F23188DF}" srcOrd="2" destOrd="0" parTransId="{A1A105B0-8ABD-4D86-BE87-EFF4F1299FDE}" sibTransId="{5BFB4772-8D6B-4FB9-897D-EDD85F8223DE}"/>
    <dgm:cxn modelId="{27653E1D-E0F6-4CA1-BC30-AF4A62BAD4F7}" type="presOf" srcId="{EAB8E925-9767-478F-8173-9CB1DB607C8F}" destId="{5588973C-B710-4DD0-959F-6950C1E46859}" srcOrd="0" destOrd="0" presId="urn:microsoft.com/office/officeart/2005/8/layout/vList2"/>
    <dgm:cxn modelId="{366C1237-413C-4244-A668-48CC7A18BBC4}" type="presOf" srcId="{E6928886-C5FF-4AFC-8FCA-4A7BC5245780}" destId="{04777280-86B5-470B-989E-2D6B35DAF05A}" srcOrd="0" destOrd="0" presId="urn:microsoft.com/office/officeart/2005/8/layout/vList2"/>
    <dgm:cxn modelId="{BC1A6348-64AF-43E6-AD14-356C41DD965E}" type="presOf" srcId="{76E1BE30-7CF8-444B-B2EC-AEE53DBEAD23}" destId="{18F2EBA7-985D-4112-9C24-10BEE3B3034E}" srcOrd="0" destOrd="0" presId="urn:microsoft.com/office/officeart/2005/8/layout/vList2"/>
    <dgm:cxn modelId="{E53B0C90-7FE1-4FAF-B157-AF292E1D21A0}" srcId="{EAB8E925-9767-478F-8173-9CB1DB607C8F}" destId="{E6928886-C5FF-4AFC-8FCA-4A7BC5245780}" srcOrd="1" destOrd="0" parTransId="{D84E6144-7C44-4709-9211-7421FCFC8B94}" sibTransId="{B8D40C68-B80E-4B4D-8D6C-3AB69363D11F}"/>
    <dgm:cxn modelId="{13531CD2-1AE6-4FFC-B1A9-F3E781E72FC0}" type="presOf" srcId="{D1B36B79-9ADC-416F-ACE1-E8E8F23188DF}" destId="{417174C1-3C27-4829-BE61-67B6C46DA14F}" srcOrd="0" destOrd="0" presId="urn:microsoft.com/office/officeart/2005/8/layout/vList2"/>
    <dgm:cxn modelId="{2719F9E9-BBCB-4139-8A13-6C4AFBB740FD}" srcId="{EAB8E925-9767-478F-8173-9CB1DB607C8F}" destId="{76E1BE30-7CF8-444B-B2EC-AEE53DBEAD23}" srcOrd="0" destOrd="0" parTransId="{E500CA34-E8AB-472C-B3C7-AC5396C6B237}" sibTransId="{C288F6EB-720B-45B3-9C69-DBBF11FA7DFD}"/>
    <dgm:cxn modelId="{CAC1E8E1-CD7D-44F0-893E-C32E6E365257}" type="presParOf" srcId="{5588973C-B710-4DD0-959F-6950C1E46859}" destId="{18F2EBA7-985D-4112-9C24-10BEE3B3034E}" srcOrd="0" destOrd="0" presId="urn:microsoft.com/office/officeart/2005/8/layout/vList2"/>
    <dgm:cxn modelId="{1A42040B-35C8-41A8-949F-4A6852404C68}" type="presParOf" srcId="{5588973C-B710-4DD0-959F-6950C1E46859}" destId="{D8A3FBDC-B67E-4581-919E-4E95D9145503}" srcOrd="1" destOrd="0" presId="urn:microsoft.com/office/officeart/2005/8/layout/vList2"/>
    <dgm:cxn modelId="{77B44A6A-6CD1-461C-82DA-714D5DB0ED5D}" type="presParOf" srcId="{5588973C-B710-4DD0-959F-6950C1E46859}" destId="{04777280-86B5-470B-989E-2D6B35DAF05A}" srcOrd="2" destOrd="0" presId="urn:microsoft.com/office/officeart/2005/8/layout/vList2"/>
    <dgm:cxn modelId="{55911ED4-DB52-4531-8462-D0E9BADE5967}" type="presParOf" srcId="{5588973C-B710-4DD0-959F-6950C1E46859}" destId="{E6BBFB97-FB60-4575-A309-6438D832D662}" srcOrd="3" destOrd="0" presId="urn:microsoft.com/office/officeart/2005/8/layout/vList2"/>
    <dgm:cxn modelId="{849228E0-CE4B-4E64-971B-A5D4A7EE573A}" type="presParOf" srcId="{5588973C-B710-4DD0-959F-6950C1E46859}" destId="{417174C1-3C27-4829-BE61-67B6C46DA14F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DE42C86-FDE2-43F9-9AB5-A02BCF949036}" type="doc">
      <dgm:prSet loTypeId="urn:microsoft.com/office/officeart/2009/3/layout/SnapshotPictureLis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84E991B-94FF-4411-A4A6-1AD54C834F6D}">
      <dgm:prSet phldrT="[Текст]" phldr="1"/>
      <dgm:spPr/>
      <dgm:t>
        <a:bodyPr/>
        <a:lstStyle/>
        <a:p>
          <a:endParaRPr lang="ru-RU" dirty="0"/>
        </a:p>
      </dgm:t>
    </dgm:pt>
    <dgm:pt modelId="{5E8DD30A-4888-40DE-89FA-33040F1662D3}" type="sibTrans" cxnId="{DE60EDB8-3558-4010-A60D-9FC0E76EB39B}">
      <dgm:prSet/>
      <dgm:spPr/>
      <dgm:t>
        <a:bodyPr/>
        <a:lstStyle/>
        <a:p>
          <a:endParaRPr lang="ru-RU"/>
        </a:p>
      </dgm:t>
    </dgm:pt>
    <dgm:pt modelId="{675845B8-5A1B-437B-A537-B8A8AC9771AB}" type="parTrans" cxnId="{DE60EDB8-3558-4010-A60D-9FC0E76EB39B}">
      <dgm:prSet/>
      <dgm:spPr/>
      <dgm:t>
        <a:bodyPr/>
        <a:lstStyle/>
        <a:p>
          <a:endParaRPr lang="ru-RU"/>
        </a:p>
      </dgm:t>
    </dgm:pt>
    <dgm:pt modelId="{4080A87A-389F-4594-85AF-EA18BDA8F781}" type="pres">
      <dgm:prSet presAssocID="{8DE42C86-FDE2-43F9-9AB5-A02BCF949036}" presName="Name0" presStyleCnt="0">
        <dgm:presLayoutVars>
          <dgm:chMax/>
          <dgm:chPref/>
          <dgm:dir/>
          <dgm:animLvl val="lvl"/>
        </dgm:presLayoutVars>
      </dgm:prSet>
      <dgm:spPr/>
    </dgm:pt>
    <dgm:pt modelId="{3C0B7AB6-64BA-4616-ABA6-98E56BEAF327}" type="pres">
      <dgm:prSet presAssocID="{D84E991B-94FF-4411-A4A6-1AD54C834F6D}" presName="composite" presStyleCnt="0"/>
      <dgm:spPr/>
    </dgm:pt>
    <dgm:pt modelId="{CBCE962E-DF7B-4C96-88C0-280C2DCF7C11}" type="pres">
      <dgm:prSet presAssocID="{D84E991B-94FF-4411-A4A6-1AD54C834F6D}" presName="ParentAccentShape" presStyleLbl="trBgShp" presStyleIdx="0" presStyleCnt="1"/>
      <dgm:spPr/>
    </dgm:pt>
    <dgm:pt modelId="{ED6E6A40-FCAE-47B3-9E8C-A0796654AB8A}" type="pres">
      <dgm:prSet presAssocID="{D84E991B-94FF-4411-A4A6-1AD54C834F6D}" presName="ParentText" presStyleLbl="revTx" presStyleIdx="0" presStyleCnt="2" custLinFactY="100000" custLinFactNeighborX="33853" custLinFactNeighborY="124386">
        <dgm:presLayoutVars>
          <dgm:chMax val="1"/>
          <dgm:chPref val="1"/>
          <dgm:bulletEnabled val="1"/>
        </dgm:presLayoutVars>
      </dgm:prSet>
      <dgm:spPr/>
    </dgm:pt>
    <dgm:pt modelId="{61847697-874E-4CEC-9E83-46BF8CEAA0A4}" type="pres">
      <dgm:prSet presAssocID="{D84E991B-94FF-4411-A4A6-1AD54C834F6D}" presName="ChildText" presStyleLbl="revTx" presStyleIdx="1" presStyleCnt="2" custFlipHor="1" custScaleX="72637" custScaleY="1264">
        <dgm:presLayoutVars>
          <dgm:chMax val="0"/>
          <dgm:chPref val="0"/>
        </dgm:presLayoutVars>
      </dgm:prSet>
      <dgm:spPr/>
    </dgm:pt>
    <dgm:pt modelId="{D4DC7214-AC9F-46C8-BBD4-B43F1364DB44}" type="pres">
      <dgm:prSet presAssocID="{D84E991B-94FF-4411-A4A6-1AD54C834F6D}" presName="ChildAccentShape" presStyleLbl="trBgShp" presStyleIdx="0" presStyleCnt="1"/>
      <dgm:spPr/>
    </dgm:pt>
    <dgm:pt modelId="{F1126290-B3D5-4F52-89C6-074A7106A533}" type="pres">
      <dgm:prSet presAssocID="{D84E991B-94FF-4411-A4A6-1AD54C834F6D}" presName="Image" presStyleLbl="alignImgPlac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05A08958-38E0-4207-A621-EBD33F7396E1}" type="presOf" srcId="{8DE42C86-FDE2-43F9-9AB5-A02BCF949036}" destId="{4080A87A-389F-4594-85AF-EA18BDA8F781}" srcOrd="0" destOrd="0" presId="urn:microsoft.com/office/officeart/2009/3/layout/SnapshotPictureList"/>
    <dgm:cxn modelId="{83D1A99C-3FD0-4EE5-BC5E-BCCC8964C6E8}" type="presOf" srcId="{D84E991B-94FF-4411-A4A6-1AD54C834F6D}" destId="{ED6E6A40-FCAE-47B3-9E8C-A0796654AB8A}" srcOrd="0" destOrd="0" presId="urn:microsoft.com/office/officeart/2009/3/layout/SnapshotPictureList"/>
    <dgm:cxn modelId="{DE60EDB8-3558-4010-A60D-9FC0E76EB39B}" srcId="{8DE42C86-FDE2-43F9-9AB5-A02BCF949036}" destId="{D84E991B-94FF-4411-A4A6-1AD54C834F6D}" srcOrd="0" destOrd="0" parTransId="{675845B8-5A1B-437B-A537-B8A8AC9771AB}" sibTransId="{5E8DD30A-4888-40DE-89FA-33040F1662D3}"/>
    <dgm:cxn modelId="{87EC6F98-BC31-4FFF-9A77-AE5C0806F3B4}" type="presParOf" srcId="{4080A87A-389F-4594-85AF-EA18BDA8F781}" destId="{3C0B7AB6-64BA-4616-ABA6-98E56BEAF327}" srcOrd="0" destOrd="0" presId="urn:microsoft.com/office/officeart/2009/3/layout/SnapshotPictureList"/>
    <dgm:cxn modelId="{289FEA03-718C-43FB-9D9B-9EAEAD6ACE58}" type="presParOf" srcId="{3C0B7AB6-64BA-4616-ABA6-98E56BEAF327}" destId="{CBCE962E-DF7B-4C96-88C0-280C2DCF7C11}" srcOrd="0" destOrd="0" presId="urn:microsoft.com/office/officeart/2009/3/layout/SnapshotPictureList"/>
    <dgm:cxn modelId="{804C32A5-4CE9-4408-86B0-FB099010520D}" type="presParOf" srcId="{3C0B7AB6-64BA-4616-ABA6-98E56BEAF327}" destId="{ED6E6A40-FCAE-47B3-9E8C-A0796654AB8A}" srcOrd="1" destOrd="0" presId="urn:microsoft.com/office/officeart/2009/3/layout/SnapshotPictureList"/>
    <dgm:cxn modelId="{5F79DF75-592A-4C5B-A8A8-65F085A52C52}" type="presParOf" srcId="{3C0B7AB6-64BA-4616-ABA6-98E56BEAF327}" destId="{61847697-874E-4CEC-9E83-46BF8CEAA0A4}" srcOrd="2" destOrd="0" presId="urn:microsoft.com/office/officeart/2009/3/layout/SnapshotPictureList"/>
    <dgm:cxn modelId="{9501CB26-D4C0-4DC4-9362-ED43A4D178AC}" type="presParOf" srcId="{3C0B7AB6-64BA-4616-ABA6-98E56BEAF327}" destId="{D4DC7214-AC9F-46C8-BBD4-B43F1364DB44}" srcOrd="3" destOrd="0" presId="urn:microsoft.com/office/officeart/2009/3/layout/SnapshotPictureList"/>
    <dgm:cxn modelId="{3259E9F0-066E-4ABC-B4B9-02E3EE688207}" type="presParOf" srcId="{3C0B7AB6-64BA-4616-ABA6-98E56BEAF327}" destId="{F1126290-B3D5-4F52-89C6-074A7106A533}" srcOrd="4" destOrd="0" presId="urn:microsoft.com/office/officeart/2009/3/layout/SnapshotPictur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F2EBA7-985D-4112-9C24-10BEE3B3034E}">
      <dsp:nvSpPr>
        <dsp:cNvPr id="0" name=""/>
        <dsp:cNvSpPr/>
      </dsp:nvSpPr>
      <dsp:spPr>
        <a:xfrm>
          <a:off x="0" y="260347"/>
          <a:ext cx="8280920" cy="154790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Литикалық</a:t>
          </a:r>
          <a:r>
            <a:rPr lang="ru-RU" sz="24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фагтың</a:t>
          </a:r>
          <a:r>
            <a:rPr lang="ru-RU" sz="24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инфекциялық</a:t>
          </a:r>
          <a:r>
            <a:rPr lang="ru-RU" sz="24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циклін</a:t>
          </a:r>
          <a:r>
            <a:rPr lang="ru-RU" sz="24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ерте</a:t>
          </a:r>
          <a:r>
            <a:rPr lang="ru-RU" sz="24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кезеңге</a:t>
          </a:r>
          <a:r>
            <a:rPr lang="ru-RU" sz="24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4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кеш</a:t>
          </a:r>
          <a:r>
            <a:rPr lang="ru-RU" sz="24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кезеңге</a:t>
          </a:r>
          <a:r>
            <a:rPr lang="ru-RU" sz="24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бөлуге</a:t>
          </a:r>
          <a:r>
            <a:rPr lang="ru-RU" sz="24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болады</a:t>
          </a:r>
          <a:r>
            <a:rPr lang="ru-RU" sz="24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75563" y="335910"/>
        <a:ext cx="8129794" cy="1396783"/>
      </dsp:txXfrm>
    </dsp:sp>
    <dsp:sp modelId="{04777280-86B5-470B-989E-2D6B35DAF05A}">
      <dsp:nvSpPr>
        <dsp:cNvPr id="0" name=""/>
        <dsp:cNvSpPr/>
      </dsp:nvSpPr>
      <dsp:spPr>
        <a:xfrm>
          <a:off x="0" y="1854337"/>
          <a:ext cx="8280920" cy="1547909"/>
        </a:xfrm>
        <a:prstGeom prst="roundRect">
          <a:avLst/>
        </a:prstGeom>
        <a:solidFill>
          <a:schemeClr val="accent2">
            <a:hueOff val="3864684"/>
            <a:satOff val="-41326"/>
            <a:lumOff val="10784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Ерте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кезеңде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вирустық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геномның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репликациясына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қатысатын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ферменттердің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белсенді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синтезі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жүреді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ферменттерге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нуклеотид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полимеразалары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рекомбинация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ферменттері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кейбір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жағдайларда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фаг ДНҚ-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ны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өзгертетін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ферменттер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жатады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РНҚ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немесе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фаг ДНҚ-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ның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белсенді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репликациясы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нәтижесінде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инфекцияланған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бактериалды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жасушаның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цитоплазмасында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фаг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геномының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көптеген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көшірмелері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жиналады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олар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бір-бірімен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рекомбинацияға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түседі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75563" y="1929900"/>
        <a:ext cx="8129794" cy="1396783"/>
      </dsp:txXfrm>
    </dsp:sp>
    <dsp:sp modelId="{417174C1-3C27-4829-BE61-67B6C46DA14F}">
      <dsp:nvSpPr>
        <dsp:cNvPr id="0" name=""/>
        <dsp:cNvSpPr/>
      </dsp:nvSpPr>
      <dsp:spPr>
        <a:xfrm>
          <a:off x="0" y="3448327"/>
          <a:ext cx="8280920" cy="1547909"/>
        </a:xfrm>
        <a:prstGeom prst="roundRect">
          <a:avLst/>
        </a:prstGeom>
        <a:solidFill>
          <a:schemeClr val="accent2">
            <a:hueOff val="7729367"/>
            <a:satOff val="-82653"/>
            <a:lumOff val="21569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Кеш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фазада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ақуыздар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синтезделеді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олар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болашақта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фаг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бөлшектерінің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құрамына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енеді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Күрделі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реттелген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капсидтерді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жинау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үшін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фаг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геномымен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кодталған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бірақ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вирион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құрамына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кірмейтін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көмекші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ақуыздар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қажет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Бұдан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әрі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жинақтау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жүреді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бастардың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қалдықтар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болашақ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вирустар-олар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репликация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фагового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геномның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жетеді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шарықтау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шегіне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өз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жылдамдығы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Ақыр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соңында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геномның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көшірмелері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бос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бастарға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енеді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ал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құйрықтар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да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қосылады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Негізгі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Бактерия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лизиске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ұшырайды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фаг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бөлшектері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шығады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5563" y="3523890"/>
        <a:ext cx="8129794" cy="139678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CE962E-DF7B-4C96-88C0-280C2DCF7C11}">
      <dsp:nvSpPr>
        <dsp:cNvPr id="0" name=""/>
        <dsp:cNvSpPr/>
      </dsp:nvSpPr>
      <dsp:spPr>
        <a:xfrm>
          <a:off x="205654" y="1241240"/>
          <a:ext cx="5348754" cy="3806233"/>
        </a:xfrm>
        <a:prstGeom prst="frame">
          <a:avLst>
            <a:gd name="adj1" fmla="val 5450"/>
          </a:avLst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126290-B3D5-4F52-89C6-074A7106A533}">
      <dsp:nvSpPr>
        <dsp:cNvPr id="0" name=""/>
        <dsp:cNvSpPr/>
      </dsp:nvSpPr>
      <dsp:spPr>
        <a:xfrm>
          <a:off x="0" y="785174"/>
          <a:ext cx="5143099" cy="3600364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6E6A40-FCAE-47B3-9E8C-A0796654AB8A}">
      <dsp:nvSpPr>
        <dsp:cNvPr id="0" name=""/>
        <dsp:cNvSpPr/>
      </dsp:nvSpPr>
      <dsp:spPr>
        <a:xfrm>
          <a:off x="2085069" y="5380844"/>
          <a:ext cx="4933988" cy="4518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80010" rIns="21336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100" kern="1200"/>
        </a:p>
      </dsp:txBody>
      <dsp:txXfrm>
        <a:off x="2085069" y="5380844"/>
        <a:ext cx="4933988" cy="451803"/>
      </dsp:txXfrm>
    </dsp:sp>
    <dsp:sp modelId="{61847697-874E-4CEC-9E83-46BF8CEAA0A4}">
      <dsp:nvSpPr>
        <dsp:cNvPr id="0" name=""/>
        <dsp:cNvSpPr/>
      </dsp:nvSpPr>
      <dsp:spPr>
        <a:xfrm flipH="1">
          <a:off x="6106727" y="3120301"/>
          <a:ext cx="1776259" cy="481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napshotPictureList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0E56A-0145-450F-A88C-B40FD95B7481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4B834A1-373D-49CF-98E1-9F8366F2F52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0E56A-0145-450F-A88C-B40FD95B7481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834A1-373D-49CF-98E1-9F8366F2F526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54B834A1-373D-49CF-98E1-9F8366F2F526}" type="slidenum">
              <a:rPr lang="ru-RU" smtClean="0"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0E56A-0145-450F-A88C-B40FD95B7481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0E56A-0145-450F-A88C-B40FD95B7481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54B834A1-373D-49CF-98E1-9F8366F2F52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0E56A-0145-450F-A88C-B40FD95B7481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4B834A1-373D-49CF-98E1-9F8366F2F52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25B0E56A-0145-450F-A88C-B40FD95B7481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834A1-373D-49CF-98E1-9F8366F2F52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0E56A-0145-450F-A88C-B40FD95B7481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54B834A1-373D-49CF-98E1-9F8366F2F526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0E56A-0145-450F-A88C-B40FD95B7481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54B834A1-373D-49CF-98E1-9F8366F2F5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0E56A-0145-450F-A88C-B40FD95B7481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4B834A1-373D-49CF-98E1-9F8366F2F5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4B834A1-373D-49CF-98E1-9F8366F2F526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0E56A-0145-450F-A88C-B40FD95B7481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54B834A1-373D-49CF-98E1-9F8366F2F52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25B0E56A-0145-450F-A88C-B40FD95B7481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25B0E56A-0145-450F-A88C-B40FD95B7481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4B834A1-373D-49CF-98E1-9F8366F2F526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99592" y="2492896"/>
            <a:ext cx="7772400" cy="1524000"/>
          </a:xfrm>
        </p:spPr>
        <p:txBody>
          <a:bodyPr>
            <a:noAutofit/>
          </a:bodyPr>
          <a:lstStyle/>
          <a:p>
            <a:r>
              <a:rPr lang="ru-RU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</a:t>
            </a:r>
            <a:r>
              <a:rPr lang="kk-KZ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тикалық каскад және лизогендік репрессия </a:t>
            </a:r>
            <a:endParaRPr lang="ru-RU" sz="4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909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E93DAA9-1603-4CD6-9491-12A73D9879E9}"/>
              </a:ext>
            </a:extLst>
          </p:cNvPr>
          <p:cNvSpPr txBox="1"/>
          <p:nvPr/>
        </p:nvSpPr>
        <p:spPr>
          <a:xfrm>
            <a:off x="467544" y="476672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endParaRPr lang="ru-K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2779DA-AB6E-4659-9DFC-333568506F40}"/>
              </a:ext>
            </a:extLst>
          </p:cNvPr>
          <p:cNvSpPr txBox="1"/>
          <p:nvPr/>
        </p:nvSpPr>
        <p:spPr>
          <a:xfrm>
            <a:off x="827584" y="1412776"/>
            <a:ext cx="696652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Профагтың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хромосомадан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бөлініп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шығуына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литикалық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циклдің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басталуына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түрткі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Зертханалық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зерттеулер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көрсеткендей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популяциядағы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профагтардың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көпшілігі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зиян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келтіретін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әсерлер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ультракүлгін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сәулелену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химиялық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белсендіріледі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популяциядағы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профагтардың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ешқандай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әсерсіз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литикалық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циклге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өздігінен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K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3516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95B451A-F4C6-44DE-BADC-C9F9EBDE3389}"/>
              </a:ext>
            </a:extLst>
          </p:cNvPr>
          <p:cNvSpPr txBox="1"/>
          <p:nvPr/>
        </p:nvSpPr>
        <p:spPr>
          <a:xfrm>
            <a:off x="323528" y="332656"/>
            <a:ext cx="8496944" cy="230832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Бактериофаг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қысқаша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фаг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бактерияларды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жұқтыратын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вирус.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Вирустардың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сияқты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фагтар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бір-бірінен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пішіні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көлемі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химиялық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құрамы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ерекшеленеді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Фаг геномы ДНҚ-дан да, РНҚ-дан 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төрттен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Пішіні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бактериофагтың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капсиді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икосаэдрлі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тәрізді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каудатты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Құйрықты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бактериофагтардың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фагтар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туыстары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эукариоттық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вирустардан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айтарлықтай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ажыратады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Икосаэдрический фаг, хвостатый фаг и нитевидный фаг.">
            <a:extLst>
              <a:ext uri="{FF2B5EF4-FFF2-40B4-BE49-F238E27FC236}">
                <a16:creationId xmlns:a16="http://schemas.microsoft.com/office/drawing/2014/main" id="{41E4BBE6-BCFF-483C-8CDE-E3AAF6FDEF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640980"/>
            <a:ext cx="6264696" cy="3790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5418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Литикалық каскад немесе литикалық цикл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062762" y="1628800"/>
            <a:ext cx="4881744" cy="4926288"/>
          </a:xfrm>
        </p:spPr>
        <p:txBody>
          <a:bodyPr>
            <a:normAutofit fontScale="85000" lnSpcReduction="20000"/>
          </a:bodyPr>
          <a:lstStyle/>
          <a:p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Литикалық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цикл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литикалық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инфекция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бактериофагтардың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өмірлік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циклінің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бактериалды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жұқтырғаннан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вирус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көбейтіп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жасушаны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өлтіреді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Литикалық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цикл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барысында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фагтың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геномдық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РНҚ)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қабылдаушы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вирустық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гендердің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транскрипциясы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генетикалық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капсид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ақуыздары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вирустық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ақуыздар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жетілген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вирионның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құрамына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кіретіндер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синтезделеді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Соңында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лизис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қайдан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новообразованные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вирустық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бөлшектер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Литикалық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циклден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айырмашылығы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лизогендік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циклде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фаг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геномын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бактерия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геномына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енгізеді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бөлінуінде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хост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жасушасын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бірден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өлтірмейді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фагтар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литикалық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циклден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лизогенге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керісінше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ауыса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16832"/>
            <a:ext cx="3888432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6408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515619403"/>
              </p:ext>
            </p:extLst>
          </p:nvPr>
        </p:nvGraphicFramePr>
        <p:xfrm>
          <a:off x="467544" y="980728"/>
          <a:ext cx="8280920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475656" y="332656"/>
            <a:ext cx="6120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Литикалық каскадтың механизмі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2037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Литикалық каскадтың регуляциясы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0" y="1412776"/>
            <a:ext cx="5652120" cy="2694040"/>
          </a:xfrm>
        </p:spPr>
        <p:txBody>
          <a:bodyPr>
            <a:noAutofit/>
          </a:bodyPr>
          <a:lstStyle/>
          <a:p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Литикалық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циклды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реттеу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каскадты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асырылады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циклдің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кезеңінде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ақуыздар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келесі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кезеңдегі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гендердің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экспрессиясына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тікелей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жанама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Инфекциялық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циклдің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басында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көрінетін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ерте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гендерді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бөліп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алыңыз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аз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орташа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гендер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аталатын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өрнекті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белсендіре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циклдің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келесі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сатысына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өтуді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тудырады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Кейбір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жағдайларда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орта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гендердің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түзілуін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белсендіргенде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ерте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гендер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сөніп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қалуы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көрінуді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жалғастыруы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Ерте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гендердің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есебінен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геномның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репликациясына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кеш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гендердің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экспрессиясына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қажеттінің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бәрі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етіледі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σ-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фактор, репликация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ферменттері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ақуыздар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Орта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гендік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өнімдер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вириондарды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жинау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ақуыздарды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қамтитын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кеш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гендердің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экспрессиясын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басқарады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Литикалық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циклді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реттеуші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ақуыздар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гендердің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экспрессиясын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промоутерлерден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бастай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жасушаның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РНҚ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полимеразасының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тоқтап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қалуына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бермейді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Транскрипция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кезеңінде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фаг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σ-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фактордың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болуын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бастай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соның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арқасында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РНҚ полимераза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промоторлардың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жиынтығын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РНҚ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полимеразасының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болуын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біле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бастайды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036134"/>
            <a:ext cx="3440510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8103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437112"/>
            <a:ext cx="8424936" cy="181588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Литикалық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циклды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реттеуде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антитерминация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рөл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атқарады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Ерте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гендердің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ақуыз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белсендіруге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-РНҚ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полимеразасына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ерте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гендерден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транскрипцияны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жалғастыруға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беретін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антитерминация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факторы. Фаг </a:t>
            </a:r>
            <a:r>
              <a:rPr lang="el-G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λ-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белгіленеді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Фагтың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тағы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детерминаторлық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ақуызы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λ,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pQ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ерте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гендердің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қатарына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кіреді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РНҚ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полимеразасына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кеш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гендердің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транскрипциясына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өтуге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қызығы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фаг ДНҚ </a:t>
            </a:r>
            <a:r>
              <a:rPr lang="el-G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λ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сақинаға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жабылады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кеш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гендер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үздіксіз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транскрипция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бірлігін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құрайды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88640"/>
            <a:ext cx="7848872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5648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644366463"/>
              </p:ext>
            </p:extLst>
          </p:nvPr>
        </p:nvGraphicFramePr>
        <p:xfrm>
          <a:off x="251520" y="332656"/>
          <a:ext cx="8640960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5580112" y="980728"/>
            <a:ext cx="338094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Фаг </a:t>
            </a:r>
            <a:r>
              <a:rPr lang="el-G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λ-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литикалық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лизогендік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цикл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арасындағы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тепе-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теңдік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ақуызға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лизогенияға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репрессор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Cro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ақуызы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онсыз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литикалық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цикл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ақуыздар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литикалық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циклде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лизогендік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циклде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ерте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кезеңде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синтезделеді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ақуыз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оператормен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бәсекелеседі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лизогенияға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ақуызы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Cro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қарсы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репрессордың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ынталандырса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лизогения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сақталады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әйтпесе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фаг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литикалық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бағдарламаға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ауысады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32290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F4152C-E948-48F3-91D5-9288B54C3A37}"/>
              </a:ext>
            </a:extLst>
          </p:cNvPr>
          <p:cNvSpPr txBox="1"/>
          <p:nvPr/>
        </p:nvSpPr>
        <p:spPr>
          <a:xfrm>
            <a:off x="323528" y="260648"/>
            <a:ext cx="5328592" cy="59093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Литикалық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цикл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кезеңдері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Адсорбция: фаг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құйрығындағы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белоктар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бактерия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жасушасының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бетіндегі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арнайы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рецепторлармен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глюкоза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тасымалдаушысы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Пенетрация: фаг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тізбекті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геномын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бактерия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цитоплазмасына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енгізеді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3.ДНҚ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ақуыз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Вирустық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гендер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транскрипцияланады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генетикалық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материалы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репликацияланады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капсид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белоктары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сияқты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вирустық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ақуыздар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синтезделеді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фагтың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жиналуы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капсидтер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капсид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белоктарынан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жинақталған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ДНҚ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толтырылған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фагтардың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мөлшерін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Лизис: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литикалық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циклдің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фаг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плазмалық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мембрана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қабырғасының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тұтастығын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бұзатын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белоктар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гендерді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экспрессиялайды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Саңылаулар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суды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жіберіп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кеңейіп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жатқан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шарындай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жарылуына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әкеледі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06D87B1-ED1F-48D3-9F95-C3E7977F71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9076" y="1556792"/>
            <a:ext cx="3061396" cy="3090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2890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D93B21C-3FA0-4F7B-B330-34DC337C39D8}"/>
              </a:ext>
            </a:extLst>
          </p:cNvPr>
          <p:cNvSpPr txBox="1"/>
          <p:nvPr/>
        </p:nvSpPr>
        <p:spPr>
          <a:xfrm>
            <a:off x="1043608" y="404664"/>
            <a:ext cx="6678488" cy="230832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Лизис керек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па?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жұқтырған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фаг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литикалық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лизогендік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циклге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өтуді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мезгілде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шабуыл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жасайтын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фагтардың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саны.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Неғұрлым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соғұрлым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лизогендік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цикл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таңдалады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стратегия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фагтарды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өлтіруіне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бермейді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(фаг/бактерия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қатынасы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шабуылды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басуға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2E2CA63-7296-4A8E-A122-45C0F15C70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780928"/>
            <a:ext cx="5184576" cy="3381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28701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83</TotalTime>
  <Words>891</Words>
  <Application>Microsoft Office PowerPoint</Application>
  <PresentationFormat>Экран (4:3)</PresentationFormat>
  <Paragraphs>25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Georgia</vt:lpstr>
      <vt:lpstr>Times New Roman</vt:lpstr>
      <vt:lpstr>Wingdings</vt:lpstr>
      <vt:lpstr>Wingdings 2</vt:lpstr>
      <vt:lpstr>Официальная</vt:lpstr>
      <vt:lpstr>Литикалық каскад және лизогендік репрессия </vt:lpstr>
      <vt:lpstr>Презентация PowerPoint</vt:lpstr>
      <vt:lpstr>Литикалық каскад немесе литикалық цикл</vt:lpstr>
      <vt:lpstr>Презентация PowerPoint</vt:lpstr>
      <vt:lpstr>Литикалық каскадтың регуляциясы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Литикалық каскад және лизогендік репрессия</dc:title>
  <dc:creator>User</dc:creator>
  <cp:lastModifiedBy>Мамытова Нургуль</cp:lastModifiedBy>
  <cp:revision>6</cp:revision>
  <dcterms:created xsi:type="dcterms:W3CDTF">2021-10-27T13:40:13Z</dcterms:created>
  <dcterms:modified xsi:type="dcterms:W3CDTF">2022-10-05T08:27:11Z</dcterms:modified>
</cp:coreProperties>
</file>